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65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390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80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19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562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10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147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830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40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96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10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9FB10-404C-4DA8-9D2B-5047074C311F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006B5-7C24-4F9F-9D00-4B57F85DD9D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2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37"/>
            <a:ext cx="12192000" cy="687093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61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5" name="CuadroTexto 4"/>
          <p:cNvSpPr txBox="1"/>
          <p:nvPr/>
        </p:nvSpPr>
        <p:spPr>
          <a:xfrm>
            <a:off x="2796538" y="5618648"/>
            <a:ext cx="75031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accent2">
                    <a:lumMod val="75000"/>
                  </a:schemeClr>
                </a:solidFill>
              </a:rPr>
              <a:t>EQUIPO EDITH CLARKE</a:t>
            </a:r>
            <a:endParaRPr lang="en-US" sz="6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817879" y="134668"/>
            <a:ext cx="11115040" cy="2659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 smtClean="0">
                <a:solidFill>
                  <a:schemeClr val="accent5"/>
                </a:solidFill>
              </a:rPr>
              <a:t>AYUDAS BILATERALES</a:t>
            </a:r>
            <a:br>
              <a:rPr lang="en-US" sz="6000" b="1" dirty="0" smtClean="0">
                <a:solidFill>
                  <a:schemeClr val="accent5"/>
                </a:solidFill>
              </a:rPr>
            </a:br>
            <a:r>
              <a:rPr lang="en-US" sz="6000" b="1" dirty="0" smtClean="0">
                <a:solidFill>
                  <a:schemeClr val="accent5"/>
                </a:solidFill>
              </a:rPr>
              <a:t>¿SON REALMENTE ALTRUISTAS?</a:t>
            </a:r>
            <a:endParaRPr lang="en-US" sz="6000" b="1" dirty="0">
              <a:solidFill>
                <a:schemeClr val="accent5"/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757" y="4260190"/>
            <a:ext cx="1966485" cy="760219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10149" y="2222202"/>
            <a:ext cx="112227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tx2"/>
                </a:solidFill>
              </a:rPr>
              <a:t>Herramienta</a:t>
            </a:r>
            <a:r>
              <a:rPr lang="en-US" sz="3600" b="1" dirty="0" smtClean="0">
                <a:solidFill>
                  <a:schemeClr val="tx2"/>
                </a:solidFill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</a:rPr>
              <a:t>pública</a:t>
            </a:r>
            <a:r>
              <a:rPr lang="en-US" sz="3600" b="1" dirty="0" smtClean="0">
                <a:solidFill>
                  <a:schemeClr val="tx2"/>
                </a:solidFill>
              </a:rPr>
              <a:t> de control del “</a:t>
            </a:r>
            <a:r>
              <a:rPr lang="en-US" sz="3600" b="1" dirty="0" err="1" smtClean="0">
                <a:solidFill>
                  <a:schemeClr val="tx2"/>
                </a:solidFill>
              </a:rPr>
              <a:t>desinterés</a:t>
            </a:r>
            <a:r>
              <a:rPr lang="en-US" sz="3600" b="1" dirty="0" smtClean="0">
                <a:solidFill>
                  <a:schemeClr val="tx2"/>
                </a:solidFill>
              </a:rPr>
              <a:t>” de las </a:t>
            </a:r>
            <a:r>
              <a:rPr lang="en-US" sz="3600" b="1" dirty="0" err="1" smtClean="0">
                <a:solidFill>
                  <a:schemeClr val="tx2"/>
                </a:solidFill>
              </a:rPr>
              <a:t>ayudas</a:t>
            </a:r>
            <a:r>
              <a:rPr lang="en-US" sz="3600" b="1" dirty="0" smtClean="0">
                <a:solidFill>
                  <a:schemeClr val="tx2"/>
                </a:solidFill>
              </a:rPr>
              <a:t> </a:t>
            </a:r>
            <a:r>
              <a:rPr lang="en-US" sz="3600" b="1" dirty="0" err="1" smtClean="0">
                <a:solidFill>
                  <a:schemeClr val="tx2"/>
                </a:solidFill>
              </a:rPr>
              <a:t>bilaterales</a:t>
            </a:r>
            <a:endParaRPr lang="en-US" sz="36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22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/>
          <p:cNvGrpSpPr/>
          <p:nvPr/>
        </p:nvGrpSpPr>
        <p:grpSpPr>
          <a:xfrm>
            <a:off x="1327684" y="97936"/>
            <a:ext cx="9836352" cy="2634950"/>
            <a:chOff x="1094484" y="2713427"/>
            <a:chExt cx="9836352" cy="2634950"/>
          </a:xfrm>
        </p:grpSpPr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94484" y="2713427"/>
              <a:ext cx="9836352" cy="2634950"/>
            </a:xfrm>
            <a:prstGeom prst="rect">
              <a:avLst/>
            </a:prstGeom>
          </p:spPr>
        </p:pic>
        <p:sp>
          <p:nvSpPr>
            <p:cNvPr id="11" name="Rectángulo 10"/>
            <p:cNvSpPr/>
            <p:nvPr/>
          </p:nvSpPr>
          <p:spPr>
            <a:xfrm>
              <a:off x="1311215" y="3398808"/>
              <a:ext cx="9282023" cy="105745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upo 43"/>
          <p:cNvGrpSpPr/>
          <p:nvPr/>
        </p:nvGrpSpPr>
        <p:grpSpPr>
          <a:xfrm>
            <a:off x="235423" y="4462811"/>
            <a:ext cx="4705985" cy="646331"/>
            <a:chOff x="292735" y="4591724"/>
            <a:chExt cx="4705985" cy="646331"/>
          </a:xfrm>
        </p:grpSpPr>
        <p:pic>
          <p:nvPicPr>
            <p:cNvPr id="14" name="Imagen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735" y="4660900"/>
              <a:ext cx="1221105" cy="507980"/>
            </a:xfrm>
            <a:prstGeom prst="rect">
              <a:avLst/>
            </a:prstGeom>
          </p:spPr>
        </p:pic>
        <p:sp>
          <p:nvSpPr>
            <p:cNvPr id="15" name="CuadroTexto 14"/>
            <p:cNvSpPr txBox="1"/>
            <p:nvPr/>
          </p:nvSpPr>
          <p:spPr>
            <a:xfrm>
              <a:off x="1711961" y="4591724"/>
              <a:ext cx="3286759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Importaciones</a:t>
              </a:r>
              <a:r>
                <a:rPr lang="en-US" dirty="0" smtClean="0"/>
                <a:t>, </a:t>
              </a:r>
              <a:r>
                <a:rPr lang="en-US" dirty="0" err="1" smtClean="0"/>
                <a:t>exportaciones</a:t>
              </a:r>
              <a:r>
                <a:rPr lang="en-US" dirty="0" smtClean="0"/>
                <a:t>, </a:t>
              </a:r>
              <a:r>
                <a:rPr lang="en-US" dirty="0" err="1" smtClean="0"/>
                <a:t>inmigrantes</a:t>
              </a:r>
              <a:r>
                <a:rPr lang="en-US" dirty="0" smtClean="0"/>
                <a:t> (2004-2013)</a:t>
              </a:r>
              <a:endParaRPr lang="en-US" dirty="0"/>
            </a:p>
          </p:txBody>
        </p:sp>
      </p:grpSp>
      <p:grpSp>
        <p:nvGrpSpPr>
          <p:cNvPr id="43" name="Grupo 42"/>
          <p:cNvGrpSpPr/>
          <p:nvPr/>
        </p:nvGrpSpPr>
        <p:grpSpPr>
          <a:xfrm>
            <a:off x="270131" y="3030986"/>
            <a:ext cx="5478145" cy="760219"/>
            <a:chOff x="292735" y="3320331"/>
            <a:chExt cx="5478145" cy="760219"/>
          </a:xfrm>
        </p:grpSpPr>
        <p:pic>
          <p:nvPicPr>
            <p:cNvPr id="16" name="Imagen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735" y="3320331"/>
              <a:ext cx="1966485" cy="760219"/>
            </a:xfrm>
            <a:prstGeom prst="rect">
              <a:avLst/>
            </a:prstGeom>
          </p:spPr>
        </p:pic>
        <p:sp>
          <p:nvSpPr>
            <p:cNvPr id="17" name="CuadroTexto 16"/>
            <p:cNvSpPr txBox="1"/>
            <p:nvPr/>
          </p:nvSpPr>
          <p:spPr>
            <a:xfrm>
              <a:off x="2484121" y="3515774"/>
              <a:ext cx="3286759" cy="369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Ayudas</a:t>
              </a:r>
              <a:r>
                <a:rPr lang="en-US" dirty="0" smtClean="0"/>
                <a:t> </a:t>
              </a:r>
              <a:r>
                <a:rPr lang="en-US" dirty="0" err="1" smtClean="0"/>
                <a:t>bilaterales</a:t>
              </a:r>
              <a:r>
                <a:rPr lang="en-US" dirty="0" smtClean="0"/>
                <a:t> (2004-2013)</a:t>
              </a:r>
            </a:p>
          </p:txBody>
        </p:sp>
      </p:grpSp>
      <p:grpSp>
        <p:nvGrpSpPr>
          <p:cNvPr id="45" name="Grupo 44"/>
          <p:cNvGrpSpPr/>
          <p:nvPr/>
        </p:nvGrpSpPr>
        <p:grpSpPr>
          <a:xfrm>
            <a:off x="292735" y="5664775"/>
            <a:ext cx="4705984" cy="857945"/>
            <a:chOff x="292735" y="5664775"/>
            <a:chExt cx="4705984" cy="857945"/>
          </a:xfrm>
        </p:grpSpPr>
        <p:pic>
          <p:nvPicPr>
            <p:cNvPr id="18" name="Imagen 1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735" y="5664775"/>
              <a:ext cx="857945" cy="857945"/>
            </a:xfrm>
            <a:prstGeom prst="rect">
              <a:avLst/>
            </a:prstGeom>
          </p:spPr>
        </p:pic>
        <p:sp>
          <p:nvSpPr>
            <p:cNvPr id="19" name="CuadroTexto 18"/>
            <p:cNvSpPr txBox="1"/>
            <p:nvPr/>
          </p:nvSpPr>
          <p:spPr>
            <a:xfrm>
              <a:off x="1711960" y="5749229"/>
              <a:ext cx="3286759" cy="64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PIB, AOD per </a:t>
              </a:r>
              <a:r>
                <a:rPr lang="en-US" dirty="0" err="1" smtClean="0"/>
                <a:t>cápita</a:t>
              </a:r>
              <a:r>
                <a:rPr lang="en-US" dirty="0" smtClean="0"/>
                <a:t>, </a:t>
              </a:r>
              <a:r>
                <a:rPr lang="en-US" dirty="0" err="1" smtClean="0"/>
                <a:t>población</a:t>
              </a:r>
              <a:r>
                <a:rPr lang="en-US" dirty="0" smtClean="0"/>
                <a:t>, </a:t>
              </a:r>
            </a:p>
            <a:p>
              <a:r>
                <a:rPr lang="en-US" dirty="0" err="1" smtClean="0"/>
                <a:t>Grupo</a:t>
              </a:r>
              <a:r>
                <a:rPr lang="en-US" dirty="0" smtClean="0"/>
                <a:t> de </a:t>
              </a:r>
              <a:r>
                <a:rPr lang="en-US" dirty="0" err="1" smtClean="0"/>
                <a:t>ingresos</a:t>
              </a:r>
              <a:r>
                <a:rPr lang="en-US" dirty="0" smtClean="0"/>
                <a:t> (2004-2013)</a:t>
              </a:r>
              <a:endParaRPr lang="en-US" dirty="0"/>
            </a:p>
          </p:txBody>
        </p:sp>
      </p:grpSp>
      <p:grpSp>
        <p:nvGrpSpPr>
          <p:cNvPr id="47" name="Grupo 46"/>
          <p:cNvGrpSpPr/>
          <p:nvPr/>
        </p:nvGrpSpPr>
        <p:grpSpPr>
          <a:xfrm>
            <a:off x="8662831" y="3989326"/>
            <a:ext cx="3332481" cy="1477328"/>
            <a:chOff x="8605519" y="4047314"/>
            <a:chExt cx="3332481" cy="1477328"/>
          </a:xfrm>
        </p:grpSpPr>
        <p:sp>
          <p:nvSpPr>
            <p:cNvPr id="25" name="CuadroTexto 24"/>
            <p:cNvSpPr txBox="1"/>
            <p:nvPr/>
          </p:nvSpPr>
          <p:spPr>
            <a:xfrm>
              <a:off x="9247072" y="4047314"/>
              <a:ext cx="2690928" cy="147732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57150">
              <a:solidFill>
                <a:schemeClr val="accent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Prototipo</a:t>
              </a:r>
              <a:r>
                <a:rPr lang="en-US" dirty="0" smtClean="0"/>
                <a:t> para </a:t>
              </a:r>
              <a:r>
                <a:rPr lang="en-US" dirty="0" err="1" smtClean="0"/>
                <a:t>análisis</a:t>
              </a:r>
              <a:r>
                <a:rPr lang="en-US" dirty="0" smtClean="0"/>
                <a:t> el </a:t>
              </a:r>
              <a:r>
                <a:rPr lang="en-US" dirty="0" err="1" smtClean="0"/>
                <a:t>nivel</a:t>
              </a:r>
              <a:r>
                <a:rPr lang="en-US" dirty="0" smtClean="0"/>
                <a:t> de </a:t>
              </a:r>
              <a:r>
                <a:rPr lang="en-US" dirty="0" err="1" smtClean="0"/>
                <a:t>desinterés</a:t>
              </a:r>
              <a:r>
                <a:rPr lang="en-US" dirty="0" smtClean="0"/>
                <a:t> </a:t>
              </a:r>
              <a:r>
                <a:rPr lang="en-US" dirty="0" err="1" smtClean="0"/>
                <a:t>en</a:t>
              </a:r>
              <a:r>
                <a:rPr lang="en-US" dirty="0" smtClean="0"/>
                <a:t> las </a:t>
              </a:r>
              <a:r>
                <a:rPr lang="en-US" dirty="0" err="1" smtClean="0"/>
                <a:t>ayudas</a:t>
              </a:r>
              <a:r>
                <a:rPr lang="en-US" dirty="0" smtClean="0"/>
                <a:t> </a:t>
              </a:r>
              <a:r>
                <a:rPr lang="en-US" dirty="0" err="1" smtClean="0"/>
                <a:t>bilaterales</a:t>
              </a:r>
              <a:r>
                <a:rPr lang="en-US" dirty="0"/>
                <a:t> </a:t>
              </a:r>
              <a:r>
                <a:rPr lang="en-US" dirty="0" smtClean="0"/>
                <a:t>para el </a:t>
              </a:r>
              <a:r>
                <a:rPr lang="en-US" b="1" dirty="0" smtClean="0"/>
                <a:t>top-20</a:t>
              </a:r>
              <a:r>
                <a:rPr lang="en-US" dirty="0" smtClean="0"/>
                <a:t> de </a:t>
              </a:r>
              <a:r>
                <a:rPr lang="en-US" dirty="0" err="1" smtClean="0"/>
                <a:t>países</a:t>
              </a:r>
              <a:r>
                <a:rPr lang="en-US" dirty="0" smtClean="0"/>
                <a:t> </a:t>
              </a:r>
              <a:r>
                <a:rPr lang="en-US" dirty="0" smtClean="0"/>
                <a:t>a </a:t>
              </a:r>
              <a:r>
                <a:rPr lang="en-US" dirty="0" err="1" smtClean="0"/>
                <a:t>los</a:t>
              </a:r>
              <a:r>
                <a:rPr lang="en-US" dirty="0" smtClean="0"/>
                <a:t> que </a:t>
              </a:r>
              <a:r>
                <a:rPr lang="en-US" dirty="0" err="1" smtClean="0"/>
                <a:t>España</a:t>
              </a:r>
              <a:r>
                <a:rPr lang="en-US" dirty="0" smtClean="0"/>
                <a:t> ha </a:t>
              </a:r>
              <a:r>
                <a:rPr lang="en-US" dirty="0" err="1" smtClean="0"/>
                <a:t>aportado</a:t>
              </a:r>
              <a:r>
                <a:rPr lang="en-US" smtClean="0"/>
                <a:t> AOD.</a:t>
              </a:r>
              <a:endParaRPr lang="en-US" dirty="0"/>
            </a:p>
          </p:txBody>
        </p:sp>
        <p:cxnSp>
          <p:nvCxnSpPr>
            <p:cNvPr id="41" name="Conector recto de flecha 40"/>
            <p:cNvCxnSpPr>
              <a:stCxn id="24" idx="3"/>
              <a:endCxn id="25" idx="1"/>
            </p:cNvCxnSpPr>
            <p:nvPr/>
          </p:nvCxnSpPr>
          <p:spPr>
            <a:xfrm>
              <a:off x="8605519" y="4785978"/>
              <a:ext cx="641553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upo 58"/>
          <p:cNvGrpSpPr/>
          <p:nvPr/>
        </p:nvGrpSpPr>
        <p:grpSpPr>
          <a:xfrm>
            <a:off x="4998719" y="3411095"/>
            <a:ext cx="3664112" cy="2661300"/>
            <a:chOff x="4941408" y="3411095"/>
            <a:chExt cx="3664112" cy="2661300"/>
          </a:xfrm>
        </p:grpSpPr>
        <p:grpSp>
          <p:nvGrpSpPr>
            <p:cNvPr id="56" name="Grupo 55"/>
            <p:cNvGrpSpPr/>
            <p:nvPr/>
          </p:nvGrpSpPr>
          <p:grpSpPr>
            <a:xfrm>
              <a:off x="4941408" y="3411095"/>
              <a:ext cx="3664112" cy="2661300"/>
              <a:chOff x="4941408" y="3411095"/>
              <a:chExt cx="3664112" cy="2661300"/>
            </a:xfrm>
          </p:grpSpPr>
          <p:grpSp>
            <p:nvGrpSpPr>
              <p:cNvPr id="46" name="Grupo 45"/>
              <p:cNvGrpSpPr/>
              <p:nvPr/>
            </p:nvGrpSpPr>
            <p:grpSpPr>
              <a:xfrm>
                <a:off x="4941408" y="3411095"/>
                <a:ext cx="3664112" cy="2661300"/>
                <a:chOff x="4941408" y="3411095"/>
                <a:chExt cx="3664112" cy="2661300"/>
              </a:xfrm>
            </p:grpSpPr>
            <p:pic>
              <p:nvPicPr>
                <p:cNvPr id="24" name="Imagen 23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45860" y="3791205"/>
                  <a:ext cx="2359660" cy="1873570"/>
                </a:xfrm>
                <a:prstGeom prst="rect">
                  <a:avLst/>
                </a:prstGeom>
                <a:ln w="38100">
                  <a:solidFill>
                    <a:schemeClr val="accent2"/>
                  </a:solidFill>
                </a:ln>
              </p:spPr>
            </p:pic>
            <p:cxnSp>
              <p:nvCxnSpPr>
                <p:cNvPr id="29" name="Conector angular 28"/>
                <p:cNvCxnSpPr>
                  <a:stCxn id="17" idx="3"/>
                  <a:endCxn id="24" idx="0"/>
                </p:cNvCxnSpPr>
                <p:nvPr/>
              </p:nvCxnSpPr>
              <p:spPr>
                <a:xfrm>
                  <a:off x="5748276" y="3411095"/>
                  <a:ext cx="1677414" cy="380110"/>
                </a:xfrm>
                <a:prstGeom prst="bentConnector2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Conector angular 30"/>
                <p:cNvCxnSpPr>
                  <a:stCxn id="15" idx="3"/>
                </p:cNvCxnSpPr>
                <p:nvPr/>
              </p:nvCxnSpPr>
              <p:spPr>
                <a:xfrm flipV="1">
                  <a:off x="4941408" y="4785976"/>
                  <a:ext cx="1247140" cy="1"/>
                </a:xfrm>
                <a:prstGeom prst="bentConnector3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Conector angular 32"/>
                <p:cNvCxnSpPr>
                  <a:stCxn id="19" idx="3"/>
                  <a:endCxn id="24" idx="2"/>
                </p:cNvCxnSpPr>
                <p:nvPr/>
              </p:nvCxnSpPr>
              <p:spPr>
                <a:xfrm flipV="1">
                  <a:off x="4998719" y="5664775"/>
                  <a:ext cx="2426971" cy="407620"/>
                </a:xfrm>
                <a:prstGeom prst="bentConnector2">
                  <a:avLst/>
                </a:prstGeom>
                <a:ln w="38100">
                  <a:solidFill>
                    <a:schemeClr val="accent2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9" name="Imagen 4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53052" y="5002859"/>
                <a:ext cx="852468" cy="661916"/>
              </a:xfrm>
              <a:prstGeom prst="rect">
                <a:avLst/>
              </a:prstGeom>
            </p:spPr>
          </p:pic>
        </p:grpSp>
        <p:pic>
          <p:nvPicPr>
            <p:cNvPr id="58" name="Imagen 57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6983" y="4919770"/>
              <a:ext cx="1159328" cy="7450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57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600" y="0"/>
            <a:ext cx="9372600" cy="6914037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4069817" y="-25947"/>
            <a:ext cx="7018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¿</a:t>
            </a:r>
            <a:r>
              <a:rPr lang="en-US" sz="2800" dirty="0" err="1" smtClean="0">
                <a:solidFill>
                  <a:schemeClr val="bg1"/>
                </a:solidFill>
              </a:rPr>
              <a:t>Estamos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alineados</a:t>
            </a:r>
            <a:r>
              <a:rPr lang="en-US" sz="2800" dirty="0" smtClean="0">
                <a:solidFill>
                  <a:schemeClr val="bg1"/>
                </a:solidFill>
              </a:rPr>
              <a:t> con el resto del </a:t>
            </a:r>
            <a:r>
              <a:rPr lang="en-US" sz="2800" dirty="0" err="1" smtClean="0">
                <a:solidFill>
                  <a:schemeClr val="bg1"/>
                </a:solidFill>
              </a:rPr>
              <a:t>mundo</a:t>
            </a:r>
            <a:r>
              <a:rPr lang="en-US" sz="2800" dirty="0" smtClean="0">
                <a:solidFill>
                  <a:schemeClr val="bg1"/>
                </a:solidFill>
              </a:rPr>
              <a:t>?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403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0" y="244475"/>
            <a:ext cx="12104140" cy="6486525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sp>
        <p:nvSpPr>
          <p:cNvPr id="3" name="Rectángulo 2"/>
          <p:cNvSpPr/>
          <p:nvPr/>
        </p:nvSpPr>
        <p:spPr>
          <a:xfrm>
            <a:off x="10261600" y="990600"/>
            <a:ext cx="1841500" cy="2082800"/>
          </a:xfrm>
          <a:prstGeom prst="rect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upo 11"/>
          <p:cNvGrpSpPr/>
          <p:nvPr/>
        </p:nvGrpSpPr>
        <p:grpSpPr>
          <a:xfrm>
            <a:off x="4902200" y="1869776"/>
            <a:ext cx="3892134" cy="923330"/>
            <a:chOff x="4902200" y="1869776"/>
            <a:chExt cx="3892134" cy="923330"/>
          </a:xfrm>
        </p:grpSpPr>
        <p:sp>
          <p:nvSpPr>
            <p:cNvPr id="4" name="Elipse 3"/>
            <p:cNvSpPr/>
            <p:nvPr/>
          </p:nvSpPr>
          <p:spPr>
            <a:xfrm>
              <a:off x="4902200" y="1930400"/>
              <a:ext cx="787400" cy="76200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uadroTexto 4"/>
            <p:cNvSpPr txBox="1"/>
            <p:nvPr/>
          </p:nvSpPr>
          <p:spPr>
            <a:xfrm>
              <a:off x="5709066" y="1869776"/>
              <a:ext cx="308526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 smtClean="0">
                  <a:solidFill>
                    <a:srgbClr val="FF0000"/>
                  </a:solidFill>
                </a:rPr>
                <a:t>MARRUECOS</a:t>
              </a:r>
            </a:p>
            <a:p>
              <a:r>
                <a:rPr lang="en-US" dirty="0" smtClean="0">
                  <a:solidFill>
                    <a:srgbClr val="FF0000"/>
                  </a:solidFill>
                </a:rPr>
                <a:t>Alto </a:t>
              </a:r>
              <a:r>
                <a:rPr lang="en-US" dirty="0" err="1" smtClean="0">
                  <a:solidFill>
                    <a:srgbClr val="FF0000"/>
                  </a:solidFill>
                </a:rPr>
                <a:t>porcentaje</a:t>
              </a:r>
              <a:r>
                <a:rPr lang="en-US" dirty="0" smtClean="0">
                  <a:solidFill>
                    <a:srgbClr val="FF0000"/>
                  </a:solidFill>
                </a:rPr>
                <a:t> de </a:t>
              </a:r>
              <a:r>
                <a:rPr lang="en-US" dirty="0" err="1" smtClean="0">
                  <a:solidFill>
                    <a:srgbClr val="FF0000"/>
                  </a:solidFill>
                </a:rPr>
                <a:t>exportación</a:t>
              </a:r>
              <a:endParaRPr lang="en-US" dirty="0" smtClean="0">
                <a:solidFill>
                  <a:srgbClr val="FF0000"/>
                </a:solidFill>
              </a:endParaRPr>
            </a:p>
            <a:p>
              <a:r>
                <a:rPr lang="en-US" dirty="0" smtClean="0">
                  <a:solidFill>
                    <a:srgbClr val="FF0000"/>
                  </a:solidFill>
                </a:rPr>
                <a:t>Alto </a:t>
              </a:r>
              <a:r>
                <a:rPr lang="en-US" dirty="0" err="1" smtClean="0">
                  <a:solidFill>
                    <a:srgbClr val="FF0000"/>
                  </a:solidFill>
                </a:rPr>
                <a:t>nivel</a:t>
              </a:r>
              <a:r>
                <a:rPr lang="en-US" dirty="0" smtClean="0">
                  <a:solidFill>
                    <a:srgbClr val="FF0000"/>
                  </a:solidFill>
                </a:rPr>
                <a:t> de </a:t>
              </a:r>
              <a:r>
                <a:rPr lang="en-US" dirty="0" err="1" smtClean="0">
                  <a:solidFill>
                    <a:srgbClr val="FF0000"/>
                  </a:solidFill>
                </a:rPr>
                <a:t>ayuda</a:t>
              </a:r>
              <a:endParaRPr lang="en-US" dirty="0" smtClean="0">
                <a:solidFill>
                  <a:srgbClr val="FF0000"/>
                </a:solidFill>
              </a:endParaRPr>
            </a:p>
          </p:txBody>
        </p:sp>
      </p:grpSp>
      <p:pic>
        <p:nvPicPr>
          <p:cNvPr id="9" name="Imagen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731" y="1970482"/>
            <a:ext cx="1017905" cy="721918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8827767" y="3349625"/>
            <a:ext cx="1433833" cy="939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15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</TotalTime>
  <Words>86</Words>
  <Application>Microsoft Office PowerPoint</Application>
  <PresentationFormat>Panorámica</PresentationFormat>
  <Paragraphs>12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AYUDAS BILATERALES ¿SON REALMENTE ALTRUISTAS?</dc:title>
  <dc:creator>Usuario</dc:creator>
  <cp:lastModifiedBy>Usuario</cp:lastModifiedBy>
  <cp:revision>18</cp:revision>
  <dcterms:created xsi:type="dcterms:W3CDTF">2017-06-03T16:08:11Z</dcterms:created>
  <dcterms:modified xsi:type="dcterms:W3CDTF">2017-06-03T17:27:28Z</dcterms:modified>
</cp:coreProperties>
</file>

<file path=docProps/thumbnail.jpeg>
</file>